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3"/>
    <p:sldId id="257" r:id="rId4"/>
    <p:sldId id="286" r:id="rId5"/>
    <p:sldId id="287" r:id="rId6"/>
    <p:sldId id="272" r:id="rId7"/>
    <p:sldId id="273" r:id="rId8"/>
    <p:sldId id="280" r:id="rId9"/>
    <p:sldId id="281" r:id="rId10"/>
    <p:sldId id="267" r:id="rId11"/>
    <p:sldId id="274" r:id="rId12"/>
    <p:sldId id="300" r:id="rId13"/>
    <p:sldId id="284" r:id="rId14"/>
    <p:sldId id="275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10" r:id="rId23"/>
    <p:sldId id="311" r:id="rId24"/>
    <p:sldId id="312" r:id="rId25"/>
    <p:sldId id="313" r:id="rId26"/>
    <p:sldId id="314" r:id="rId27"/>
    <p:sldId id="315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68" autoAdjust="0"/>
    <p:restoredTop sz="93313" autoAdjust="0"/>
  </p:normalViewPr>
  <p:slideViewPr>
    <p:cSldViewPr>
      <p:cViewPr>
        <p:scale>
          <a:sx n="90" d="100"/>
          <a:sy n="90" d="100"/>
        </p:scale>
        <p:origin x="1026" y="-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6783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2.m4a"/><Relationship Id="rId2" Type="http://schemas.openxmlformats.org/officeDocument/2006/relationships/audio" Target="../media/media12.m4a"/><Relationship Id="rId1" Type="http://schemas.openxmlformats.org/officeDocument/2006/relationships/image" Target="../media/image2.GIF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3.m4a"/><Relationship Id="rId2" Type="http://schemas.openxmlformats.org/officeDocument/2006/relationships/audio" Target="../media/media13.m4a"/><Relationship Id="rId1" Type="http://schemas.openxmlformats.org/officeDocument/2006/relationships/image" Target="../media/image3.GIF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4.m4a"/><Relationship Id="rId2" Type="http://schemas.openxmlformats.org/officeDocument/2006/relationships/audio" Target="../media/media14.m4a"/><Relationship Id="rId1" Type="http://schemas.openxmlformats.org/officeDocument/2006/relationships/image" Target="../media/image4.GIF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5.m4a"/><Relationship Id="rId2" Type="http://schemas.openxmlformats.org/officeDocument/2006/relationships/audio" Target="../media/media15.m4a"/><Relationship Id="rId1" Type="http://schemas.openxmlformats.org/officeDocument/2006/relationships/image" Target="../media/image5.GIF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6.m4a"/><Relationship Id="rId2" Type="http://schemas.openxmlformats.org/officeDocument/2006/relationships/audio" Target="../media/media16.m4a"/><Relationship Id="rId1" Type="http://schemas.openxmlformats.org/officeDocument/2006/relationships/image" Target="../media/image6.GIF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7.m4a"/><Relationship Id="rId2" Type="http://schemas.openxmlformats.org/officeDocument/2006/relationships/audio" Target="../media/media17.m4a"/><Relationship Id="rId1" Type="http://schemas.openxmlformats.org/officeDocument/2006/relationships/image" Target="../media/image7.GIF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8.m4a"/><Relationship Id="rId2" Type="http://schemas.openxmlformats.org/officeDocument/2006/relationships/audio" Target="../media/media18.m4a"/><Relationship Id="rId1" Type="http://schemas.openxmlformats.org/officeDocument/2006/relationships/image" Target="../media/image8.GIF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9.m4a"/><Relationship Id="rId2" Type="http://schemas.openxmlformats.org/officeDocument/2006/relationships/audio" Target="../media/media19.m4a"/><Relationship Id="rId1" Type="http://schemas.openxmlformats.org/officeDocument/2006/relationships/image" Target="../media/image9.GIF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0.m4a"/><Relationship Id="rId2" Type="http://schemas.openxmlformats.org/officeDocument/2006/relationships/audio" Target="../media/media20.m4a"/><Relationship Id="rId1" Type="http://schemas.openxmlformats.org/officeDocument/2006/relationships/image" Target="../media/image10.GIF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1.m4a"/><Relationship Id="rId2" Type="http://schemas.openxmlformats.org/officeDocument/2006/relationships/audio" Target="../media/media21.m4a"/><Relationship Id="rId1" Type="http://schemas.openxmlformats.org/officeDocument/2006/relationships/image" Target="../media/image11.GIF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2.m4a"/><Relationship Id="rId2" Type="http://schemas.openxmlformats.org/officeDocument/2006/relationships/audio" Target="../media/media22.m4a"/><Relationship Id="rId1" Type="http://schemas.openxmlformats.org/officeDocument/2006/relationships/image" Target="../media/image12.GIF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3.m4a"/><Relationship Id="rId2" Type="http://schemas.openxmlformats.org/officeDocument/2006/relationships/audio" Target="../media/media23.m4a"/><Relationship Id="rId1" Type="http://schemas.openxmlformats.org/officeDocument/2006/relationships/image" Target="../media/image13.GIF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4.m4a"/><Relationship Id="rId2" Type="http://schemas.openxmlformats.org/officeDocument/2006/relationships/audio" Target="../media/media24.m4a"/><Relationship Id="rId1" Type="http://schemas.openxmlformats.org/officeDocument/2006/relationships/image" Target="../media/image14.GIF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5.m4a"/><Relationship Id="rId2" Type="http://schemas.openxmlformats.org/officeDocument/2006/relationships/audio" Target="../media/media25.m4a"/><Relationship Id="rId1" Type="http://schemas.openxmlformats.org/officeDocument/2006/relationships/image" Target="../media/image15.GIF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6.m4a"/><Relationship Id="rId2" Type="http://schemas.openxmlformats.org/officeDocument/2006/relationships/audio" Target="../media/media26.m4a"/><Relationship Id="rId1" Type="http://schemas.openxmlformats.org/officeDocument/2006/relationships/image" Target="../media/image16.GIF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Structures and Algorithms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Notes, Single Source Shortest Path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75"/>
    </mc:Choice>
    <mc:Fallback>
      <p:transition spd="slow" advTm="30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922"/>
            <a:ext cx="8229600" cy="792162"/>
          </a:xfrm>
        </p:spPr>
        <p:txBody>
          <a:bodyPr/>
          <a:lstStyle/>
          <a:p>
            <a:r>
              <a:rPr lang="en-US" dirty="0"/>
              <a:t>Bellman-Ford Pseudocode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436" y="822869"/>
            <a:ext cx="8229600" cy="58065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Bellman-Ford(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G,w,s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initialize-single-source (G,s)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for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1 to |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G.v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|-1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for each edge (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u,v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 G.E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Relax(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u,v,w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for each edge (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u,v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  G.E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v.d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u.d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+ w(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u,v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return False //neg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cyc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True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591"/>
    </mc:Choice>
    <mc:Fallback>
      <p:transition spd="slow" advTm="705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922"/>
            <a:ext cx="8229600" cy="792162"/>
          </a:xfrm>
        </p:spPr>
        <p:txBody>
          <a:bodyPr/>
          <a:lstStyle/>
          <a:p>
            <a:r>
              <a:rPr lang="en-US" dirty="0"/>
              <a:t>Bellman-Ford Pseudocode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436" y="822869"/>
            <a:ext cx="8229600" cy="58065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boolean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Bellman-Ford(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G,w,s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initialize-single-source (G,s)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for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1 to |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G.v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|-1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for each edge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u,v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 G.E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Relax(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u,v,w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for each edge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u,v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  G.E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 w(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u,v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return False    // cycle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True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dirty="0">
                <a:cs typeface="Courier New" panose="02070309020205020404" pitchFamily="49" charset="0"/>
              </a:rPr>
              <a:t>Initialization is O(V)</a:t>
            </a:r>
            <a:endParaRPr lang="en-US" sz="2800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Relaxes O(VE) times</a:t>
            </a:r>
            <a:endParaRPr lang="en-US" dirty="0">
              <a:cs typeface="Courier New" panose="02070309020205020404" pitchFamily="49" charset="0"/>
            </a:endParaRPr>
          </a:p>
          <a:p>
            <a:r>
              <a:rPr lang="en-US" sz="2800" dirty="0">
                <a:cs typeface="Courier New" panose="02070309020205020404" pitchFamily="49" charset="0"/>
              </a:rPr>
              <a:t>Each relaxation is O(1)</a:t>
            </a:r>
            <a:endParaRPr lang="en-US" sz="2800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Running time is O(V) + ( O(VE) * O(1) ) +O(E)= O(VE)</a:t>
            </a:r>
            <a:endParaRPr lang="en-US" sz="2800" dirty="0">
              <a:cs typeface="Courier New" panose="02070309020205020404" pitchFamily="49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009"/>
    </mc:Choice>
    <mc:Fallback>
      <p:transition spd="slow" advTm="44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5355" y="0"/>
            <a:ext cx="8229600" cy="944562"/>
          </a:xfrm>
        </p:spPr>
        <p:txBody>
          <a:bodyPr/>
          <a:lstStyle/>
          <a:p>
            <a:r>
              <a:rPr lang="en-US" dirty="0"/>
              <a:t>Bellman-Ford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1471" y="944562"/>
            <a:ext cx="8229600" cy="4678363"/>
          </a:xfrm>
        </p:spPr>
        <p:txBody>
          <a:bodyPr/>
          <a:lstStyle/>
          <a:p>
            <a:r>
              <a:rPr lang="en-US" dirty="0"/>
              <a:t>For example, here is the graph from the quiz.</a:t>
            </a:r>
            <a:endParaRPr lang="en-US" dirty="0"/>
          </a:p>
          <a:p>
            <a:r>
              <a:rPr lang="en-US" dirty="0"/>
              <a:t>Assume we process edges in alphabetical order by start node of edge then  by finishing node of edge.</a:t>
            </a:r>
            <a:endParaRPr lang="en-US" dirty="0"/>
          </a:p>
          <a:p>
            <a:pPr lvl="1"/>
            <a:r>
              <a:rPr lang="en-US" dirty="0"/>
              <a:t> Treat “S” as if it were labeled “A”.</a:t>
            </a:r>
            <a:endParaRPr lang="en-US" dirty="0"/>
          </a:p>
          <a:p>
            <a:pPr lvl="1"/>
            <a:r>
              <a:rPr lang="en-US" dirty="0"/>
              <a:t>Treat “T” as if it were labeled “F”.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3312176"/>
            <a:ext cx="4722266" cy="301165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072"/>
    </mc:Choice>
    <mc:Fallback>
      <p:transition spd="slow" advTm="53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196"/>
            <a:ext cx="2057400" cy="2648803"/>
          </a:xfrm>
        </p:spPr>
        <p:txBody>
          <a:bodyPr>
            <a:normAutofit fontScale="90000"/>
          </a:bodyPr>
          <a:lstStyle/>
          <a:p>
            <a:r>
              <a:rPr lang="en-US" dirty="0"/>
              <a:t>Bellman-Ford: 1</a:t>
            </a:r>
            <a:r>
              <a:rPr lang="en-US" baseline="30000" dirty="0"/>
              <a:t>st</a:t>
            </a:r>
            <a:r>
              <a:rPr lang="en-US" dirty="0"/>
              <a:t> two iterations</a:t>
            </a:r>
            <a:br>
              <a:rPr lang="en-US" dirty="0"/>
            </a:br>
            <a:endParaRPr lang="en-US" sz="2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457200"/>
            <a:ext cx="69342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400" y="2514600"/>
            <a:ext cx="167640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Edge</a:t>
            </a:r>
            <a:endParaRPr lang="en-US" dirty="0"/>
          </a:p>
          <a:p>
            <a:endParaRPr lang="en-US" dirty="0"/>
          </a:p>
          <a:p>
            <a:r>
              <a:rPr lang="en-US" sz="2000" b="1" dirty="0"/>
              <a:t>Edge on lowest cost tree</a:t>
            </a:r>
            <a:endParaRPr lang="en-US" sz="2000" b="1" dirty="0"/>
          </a:p>
          <a:p>
            <a:endParaRPr lang="en-US" dirty="0"/>
          </a:p>
          <a:p>
            <a:r>
              <a:rPr lang="en-US" sz="2000" b="1" dirty="0">
                <a:solidFill>
                  <a:srgbClr val="008000"/>
                </a:solidFill>
              </a:rPr>
              <a:t>New edge on lowest cost tree</a:t>
            </a:r>
            <a:endParaRPr lang="en-US" sz="2000" b="1" dirty="0">
              <a:solidFill>
                <a:srgbClr val="008000"/>
              </a:solidFill>
            </a:endParaRP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Edge removed from lowest cost tree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85"/>
    </mc:Choice>
    <mc:Fallback>
      <p:transition spd="slow" advTm="56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1-1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2133600"/>
            <a:ext cx="6350000" cy="238125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95"/>
    </mc:Choice>
    <mc:Fallback>
      <p:transition spd="slow" advTm="41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1-2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103" y="1905000"/>
            <a:ext cx="5609897" cy="290512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35"/>
    </mc:Choice>
    <mc:Fallback>
      <p:transition spd="slow" advTm="20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1-3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814" y="1752600"/>
            <a:ext cx="6056586" cy="313644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01"/>
    </mc:Choice>
    <mc:Fallback>
      <p:transition spd="slow" advTm="37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1-4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248" y="1981200"/>
            <a:ext cx="5157952" cy="267108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10"/>
    </mc:Choice>
    <mc:Fallback>
      <p:transition spd="slow" advTm="18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1-5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538" y="2133600"/>
            <a:ext cx="5016062" cy="259760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40"/>
    </mc:Choice>
    <mc:Fallback>
      <p:transition spd="slow" advTm="22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1-6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248" y="1981200"/>
            <a:ext cx="5615152" cy="290784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741"/>
    </mc:Choice>
    <mc:Fallback>
      <p:transition spd="slow" advTm="207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62000"/>
          </a:xfrm>
        </p:spPr>
        <p:txBody>
          <a:bodyPr>
            <a:normAutofit/>
          </a:bodyPr>
          <a:lstStyle/>
          <a:p>
            <a:r>
              <a:rPr lang="en-US" sz="3600" dirty="0"/>
              <a:t>Shortest Path Problems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8284"/>
            <a:ext cx="8229600" cy="5334000"/>
          </a:xfrm>
        </p:spPr>
        <p:txBody>
          <a:bodyPr>
            <a:normAutofit/>
          </a:bodyPr>
          <a:lstStyle/>
          <a:p>
            <a:r>
              <a:rPr lang="en-US" sz="2800" dirty="0"/>
              <a:t>There are a variety of different shortest path problems.</a:t>
            </a:r>
            <a:endParaRPr lang="en-US" sz="2800" dirty="0"/>
          </a:p>
          <a:p>
            <a:r>
              <a:rPr lang="en-US" sz="2800" dirty="0"/>
              <a:t>Shortest Path from given node S to given goal node G</a:t>
            </a:r>
            <a:endParaRPr lang="en-US" sz="2800" dirty="0"/>
          </a:p>
          <a:p>
            <a:pPr lvl="1"/>
            <a:r>
              <a:rPr lang="en-US" sz="2400" dirty="0"/>
              <a:t>Lowest-cost-first search</a:t>
            </a:r>
            <a:endParaRPr lang="en-US" sz="2400" dirty="0"/>
          </a:p>
          <a:p>
            <a:pPr lvl="1"/>
            <a:r>
              <a:rPr lang="en-US" sz="2400" dirty="0"/>
              <a:t>A* search</a:t>
            </a:r>
            <a:endParaRPr lang="en-US" sz="24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002"/>
    </mc:Choice>
    <mc:Fallback>
      <p:transition spd="slow" advTm="680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1-7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248" y="1981200"/>
            <a:ext cx="5234152" cy="271054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406"/>
    </mc:Choice>
    <mc:Fallback>
      <p:transition spd="slow" advTm="414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1-8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1828800"/>
            <a:ext cx="5528441" cy="286294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73"/>
    </mc:Choice>
    <mc:Fallback>
      <p:transition spd="slow" advTm="399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1 end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264104"/>
            <a:ext cx="5791200" cy="444681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04"/>
    </mc:Choice>
    <mc:Fallback>
      <p:transition spd="slow" advTm="64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2-1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599" y="2362200"/>
            <a:ext cx="5682343" cy="20574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28"/>
    </mc:Choice>
    <mc:Fallback>
      <p:transition spd="slow" advTm="13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2-2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057400"/>
            <a:ext cx="5334000" cy="2667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43"/>
    </mc:Choice>
    <mc:Fallback>
      <p:transition spd="slow" advTm="103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2-3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057400"/>
            <a:ext cx="5486400" cy="27432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38"/>
    </mc:Choice>
    <mc:Fallback>
      <p:transition spd="slow" advTm="16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Bellman Ford, Iteration 2-4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981200"/>
            <a:ext cx="5486400" cy="27432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05"/>
    </mc:Choice>
    <mc:Fallback>
      <p:transition spd="slow" advTm="12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62000"/>
          </a:xfrm>
        </p:spPr>
        <p:txBody>
          <a:bodyPr>
            <a:normAutofit/>
          </a:bodyPr>
          <a:lstStyle/>
          <a:p>
            <a:r>
              <a:rPr lang="en-US" sz="3600" dirty="0"/>
              <a:t>Shortest Path Problems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8284"/>
            <a:ext cx="8229600" cy="5334000"/>
          </a:xfrm>
        </p:spPr>
        <p:txBody>
          <a:bodyPr>
            <a:normAutofit/>
          </a:bodyPr>
          <a:lstStyle/>
          <a:p>
            <a:r>
              <a:rPr lang="en-US" sz="2800" dirty="0"/>
              <a:t>Shortest path tree from given node S to every other node in (connected) graph (this week)</a:t>
            </a:r>
            <a:endParaRPr lang="en-US" sz="2800" dirty="0"/>
          </a:p>
          <a:p>
            <a:pPr lvl="1"/>
            <a:r>
              <a:rPr lang="en-US" sz="2400" dirty="0"/>
              <a:t>Directed Acyclic Graph </a:t>
            </a:r>
            <a:endParaRPr lang="en-US" sz="2400" dirty="0"/>
          </a:p>
          <a:p>
            <a:pPr lvl="2"/>
            <a:r>
              <a:rPr lang="en-US" dirty="0"/>
              <a:t>DAG-Shortest-Path algorithm</a:t>
            </a:r>
            <a:endParaRPr lang="en-US" dirty="0"/>
          </a:p>
          <a:p>
            <a:pPr lvl="1"/>
            <a:r>
              <a:rPr lang="en-US" sz="2400" dirty="0"/>
              <a:t>All path lengths non-negative</a:t>
            </a:r>
            <a:endParaRPr lang="en-US" sz="2400" dirty="0"/>
          </a:p>
          <a:p>
            <a:pPr lvl="2"/>
            <a:r>
              <a:rPr lang="en-US" sz="2000" dirty="0"/>
              <a:t>Dijkstra’s/Lowest-Cost-First algorithm</a:t>
            </a:r>
            <a:endParaRPr lang="en-US" sz="2000" dirty="0"/>
          </a:p>
          <a:p>
            <a:pPr lvl="1"/>
            <a:r>
              <a:rPr lang="en-US" sz="2400" dirty="0"/>
              <a:t>Some path lengths negative</a:t>
            </a:r>
            <a:endParaRPr lang="en-US" sz="2400" dirty="0"/>
          </a:p>
          <a:p>
            <a:pPr lvl="2"/>
            <a:r>
              <a:rPr lang="en-US" sz="2000" dirty="0"/>
              <a:t>Bellman-Ford Algorithm</a:t>
            </a:r>
            <a:endParaRPr lang="en-US" sz="2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382"/>
    </mc:Choice>
    <mc:Fallback>
      <p:transition spd="slow" advTm="963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62000"/>
          </a:xfrm>
        </p:spPr>
        <p:txBody>
          <a:bodyPr>
            <a:normAutofit/>
          </a:bodyPr>
          <a:lstStyle/>
          <a:p>
            <a:r>
              <a:rPr lang="en-US" sz="3600" dirty="0"/>
              <a:t>Shortest Path Problems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8284"/>
            <a:ext cx="8229600" cy="5334000"/>
          </a:xfrm>
        </p:spPr>
        <p:txBody>
          <a:bodyPr>
            <a:normAutofit/>
          </a:bodyPr>
          <a:lstStyle/>
          <a:p>
            <a:r>
              <a:rPr lang="en-US" sz="2800" dirty="0"/>
              <a:t>Shortest paths from every node to every other node</a:t>
            </a:r>
            <a:endParaRPr lang="en-US" sz="2800" dirty="0"/>
          </a:p>
          <a:p>
            <a:pPr lvl="1"/>
            <a:r>
              <a:rPr lang="en-US" sz="2400" dirty="0"/>
              <a:t>“Folklore” Algorithm (highly intuitive)</a:t>
            </a:r>
            <a:endParaRPr lang="en-US" sz="2400" dirty="0"/>
          </a:p>
          <a:p>
            <a:pPr lvl="1"/>
            <a:r>
              <a:rPr lang="en-US" sz="2400" dirty="0"/>
              <a:t>Floyd-</a:t>
            </a:r>
            <a:r>
              <a:rPr lang="en-US" sz="2400" dirty="0" err="1"/>
              <a:t>Warshall</a:t>
            </a:r>
            <a:r>
              <a:rPr lang="en-US" sz="2400" dirty="0"/>
              <a:t> Algorithm (best for dense graphs)</a:t>
            </a:r>
            <a:endParaRPr lang="en-US" sz="2400" dirty="0"/>
          </a:p>
          <a:p>
            <a:pPr lvl="1"/>
            <a:r>
              <a:rPr lang="en-US" dirty="0"/>
              <a:t>Johnson’s Algorithm (best for sparse graphs)</a:t>
            </a:r>
            <a:endParaRPr lang="en-US" sz="24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603"/>
    </mc:Choice>
    <mc:Fallback>
      <p:transition spd="slow" advTm="105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/>
              <a:t>General Idea:  Initialization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r>
              <a:rPr lang="en-US" dirty="0"/>
              <a:t>Initialize the problem:  O(V)</a:t>
            </a:r>
            <a:endParaRPr lang="en-US" dirty="0"/>
          </a:p>
          <a:p>
            <a:pPr lvl="1"/>
            <a:r>
              <a:rPr lang="en-US" dirty="0" err="1"/>
              <a:t>v.d</a:t>
            </a:r>
            <a:r>
              <a:rPr lang="en-US" dirty="0"/>
              <a:t> means the distance from source s to v.</a:t>
            </a:r>
            <a:endParaRPr lang="en-US" dirty="0"/>
          </a:p>
          <a:p>
            <a:pPr lvl="1"/>
            <a:r>
              <a:rPr lang="en-US" dirty="0"/>
              <a:t>v.</a:t>
            </a:r>
            <a:r>
              <a:rPr lang="en-US" dirty="0">
                <a:sym typeface="Symbol" panose="05050102010706020507" pitchFamily="18" charset="2"/>
              </a:rPr>
              <a:t> means the predecessor node along the path from s to v with distance </a:t>
            </a:r>
            <a:r>
              <a:rPr lang="en-US" dirty="0" err="1">
                <a:sym typeface="Symbol" panose="05050102010706020507" pitchFamily="18" charset="2"/>
              </a:rPr>
              <a:t>v.d.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dirty="0">
                <a:sym typeface="Symbol" panose="05050102010706020507" pitchFamily="18" charset="2"/>
              </a:rPr>
              <a:t>W(</a:t>
            </a:r>
            <a:r>
              <a:rPr lang="en-US" dirty="0" err="1">
                <a:sym typeface="Symbol" panose="05050102010706020507" pitchFamily="18" charset="2"/>
              </a:rPr>
              <a:t>u,v</a:t>
            </a:r>
            <a:r>
              <a:rPr lang="en-US" dirty="0">
                <a:sym typeface="Symbol" panose="05050102010706020507" pitchFamily="18" charset="2"/>
              </a:rPr>
              <a:t>) is the distance [weight] of the edge from u to v</a:t>
            </a:r>
            <a:endParaRPr lang="en-US" dirty="0"/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Initialize-Single-Source (G,s)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for each node v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 G.V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v.d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= 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v. = 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s.d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= 0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720"/>
    </mc:Choice>
    <mc:Fallback>
      <p:transition spd="slow" advTm="109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>
            <a:normAutofit/>
          </a:bodyPr>
          <a:lstStyle/>
          <a:p>
            <a:r>
              <a:rPr lang="en-US" dirty="0"/>
              <a:t>General Idea:  Relaxation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181600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For some node v, find a node u such that the distance to node v from the source via edge </a:t>
            </a:r>
            <a:r>
              <a:rPr lang="en-US" sz="2800" dirty="0" err="1"/>
              <a:t>uv</a:t>
            </a:r>
            <a:r>
              <a:rPr lang="en-US" sz="2800" dirty="0"/>
              <a:t> is shorter than any seen so far.</a:t>
            </a:r>
            <a:endParaRPr lang="en-US" sz="2800" dirty="0"/>
          </a:p>
          <a:p>
            <a:pPr lvl="1"/>
            <a:r>
              <a:rPr lang="en-US" sz="2400" dirty="0"/>
              <a:t>Bellman-Ford tries to relax each edge |V|-1 times</a:t>
            </a:r>
            <a:endParaRPr lang="en-US" sz="2400" dirty="0"/>
          </a:p>
          <a:p>
            <a:pPr lvl="1"/>
            <a:r>
              <a:rPr lang="en-US" sz="2400" dirty="0"/>
              <a:t>Dijkstra’s algorithm/LCFS relaxes each edge once.</a:t>
            </a:r>
            <a:endParaRPr lang="en-US" sz="2400" dirty="0"/>
          </a:p>
          <a:p>
            <a:pPr lvl="1"/>
            <a:r>
              <a:rPr lang="en-US" dirty="0"/>
              <a:t>A* search relaxes each edge once.</a:t>
            </a:r>
            <a:endParaRPr lang="en-US" sz="2400" dirty="0"/>
          </a:p>
          <a:p>
            <a:r>
              <a:rPr lang="en-US" sz="2800" dirty="0"/>
              <a:t>What’s the asymptotic running time of this?</a:t>
            </a:r>
            <a:endParaRPr lang="en-US" sz="2800" dirty="0"/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Relax(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u,v,w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if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v.d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u.d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+ w(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u,v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v.d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u.d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+ w(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u,v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v.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 = u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237"/>
    </mc:Choice>
    <mc:Fallback>
      <p:transition spd="slow" advTm="129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Idea:  Correctness Assumptions (I)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won’t bother to prove correctness of these algorithms (see Sec. 24.5 of CLRS if interested) but we rely on the truth of various properties.</a:t>
            </a:r>
            <a:endParaRPr lang="en-US" dirty="0"/>
          </a:p>
          <a:p>
            <a:r>
              <a:rPr lang="en-US" dirty="0"/>
              <a:t>Notation:</a:t>
            </a:r>
            <a:endParaRPr lang="en-US" dirty="0"/>
          </a:p>
          <a:p>
            <a:pPr lvl="1"/>
            <a:r>
              <a:rPr lang="en-US" dirty="0">
                <a:sym typeface="Symbol" panose="05050102010706020507" pitchFamily="18" charset="2"/>
              </a:rPr>
              <a:t>(</a:t>
            </a:r>
            <a:r>
              <a:rPr lang="en-US" dirty="0" err="1">
                <a:sym typeface="Symbol" panose="05050102010706020507" pitchFamily="18" charset="2"/>
              </a:rPr>
              <a:t>s,a</a:t>
            </a:r>
            <a:r>
              <a:rPr lang="en-US" dirty="0">
                <a:sym typeface="Symbol" panose="05050102010706020507" pitchFamily="18" charset="2"/>
              </a:rPr>
              <a:t>) is the minimum distance from s to a</a:t>
            </a:r>
            <a:endParaRPr lang="en-US" dirty="0">
              <a:sym typeface="Symbol" panose="05050102010706020507" pitchFamily="18" charset="2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58"/>
    </mc:Choice>
    <mc:Fallback>
      <p:transition spd="slow" advTm="43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92162"/>
          </a:xfrm>
        </p:spPr>
        <p:txBody>
          <a:bodyPr/>
          <a:lstStyle/>
          <a:p>
            <a:r>
              <a:rPr lang="en-US" dirty="0"/>
              <a:t>General Idea:  Correctness Assumptions (II)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81600"/>
          </a:xfrm>
        </p:spPr>
        <p:txBody>
          <a:bodyPr>
            <a:normAutofit lnSpcReduction="10000"/>
          </a:bodyPr>
          <a:lstStyle/>
          <a:p>
            <a:r>
              <a:rPr lang="en-US" sz="2400" b="1" dirty="0"/>
              <a:t>Triangle Inequality:</a:t>
            </a:r>
            <a:r>
              <a:rPr lang="en-US" sz="2400" dirty="0"/>
              <a:t>  For any vertices </a:t>
            </a:r>
            <a:r>
              <a:rPr lang="en-US" sz="2400" dirty="0" err="1"/>
              <a:t>u,v</a:t>
            </a:r>
            <a:r>
              <a:rPr lang="en-US" sz="2400" dirty="0"/>
              <a:t> with an edge (</a:t>
            </a:r>
            <a:r>
              <a:rPr lang="en-US" sz="2400" dirty="0" err="1"/>
              <a:t>u,v</a:t>
            </a:r>
            <a:r>
              <a:rPr lang="en-US" sz="2400" dirty="0"/>
              <a:t>)</a:t>
            </a:r>
            <a:r>
              <a:rPr lang="en-US" sz="2400" dirty="0">
                <a:sym typeface="Wingdings" panose="05000000000000000000" pitchFamily="2" charset="2"/>
              </a:rPr>
              <a:t>, </a:t>
            </a:r>
            <a:r>
              <a:rPr lang="en-US" sz="2400" dirty="0">
                <a:sym typeface="Symbol" panose="05050102010706020507" pitchFamily="18" charset="2"/>
              </a:rPr>
              <a:t>(</a:t>
            </a:r>
            <a:r>
              <a:rPr lang="en-US" sz="2400" dirty="0" err="1">
                <a:sym typeface="Symbol" panose="05050102010706020507" pitchFamily="18" charset="2"/>
              </a:rPr>
              <a:t>s,v</a:t>
            </a:r>
            <a:r>
              <a:rPr lang="en-US" sz="2400" dirty="0">
                <a:sym typeface="Symbol" panose="05050102010706020507" pitchFamily="18" charset="2"/>
              </a:rPr>
              <a:t>) ≤ (</a:t>
            </a:r>
            <a:r>
              <a:rPr lang="en-US" sz="2400" dirty="0" err="1">
                <a:sym typeface="Symbol" panose="05050102010706020507" pitchFamily="18" charset="2"/>
              </a:rPr>
              <a:t>s,u</a:t>
            </a:r>
            <a:r>
              <a:rPr lang="en-US" sz="2400" dirty="0">
                <a:sym typeface="Symbol" panose="05050102010706020507" pitchFamily="18" charset="2"/>
              </a:rPr>
              <a:t>) + w(</a:t>
            </a:r>
            <a:r>
              <a:rPr lang="en-US" sz="2400" dirty="0" err="1">
                <a:sym typeface="Symbol" panose="05050102010706020507" pitchFamily="18" charset="2"/>
              </a:rPr>
              <a:t>u,v</a:t>
            </a:r>
            <a:r>
              <a:rPr lang="en-US" sz="2400" dirty="0">
                <a:sym typeface="Symbol" panose="05050102010706020507" pitchFamily="18" charset="2"/>
              </a:rPr>
              <a:t>)</a:t>
            </a:r>
            <a:endParaRPr lang="en-US" sz="2400" dirty="0">
              <a:sym typeface="Symbol" panose="05050102010706020507" pitchFamily="18" charset="2"/>
            </a:endParaRPr>
          </a:p>
          <a:p>
            <a:r>
              <a:rPr lang="en-US" sz="2400" b="1" dirty="0">
                <a:sym typeface="Symbol" panose="05050102010706020507" pitchFamily="18" charset="2"/>
              </a:rPr>
              <a:t>Upper bound property</a:t>
            </a:r>
            <a:r>
              <a:rPr lang="en-US" sz="2400" dirty="0">
                <a:sym typeface="Symbol" panose="05050102010706020507" pitchFamily="18" charset="2"/>
              </a:rPr>
              <a:t>:  </a:t>
            </a:r>
            <a:r>
              <a:rPr lang="en-US" sz="2400" dirty="0" err="1">
                <a:sym typeface="Symbol" panose="05050102010706020507" pitchFamily="18" charset="2"/>
              </a:rPr>
              <a:t>v.d</a:t>
            </a:r>
            <a:r>
              <a:rPr lang="en-US" sz="2400" dirty="0">
                <a:sym typeface="Symbol" panose="05050102010706020507" pitchFamily="18" charset="2"/>
              </a:rPr>
              <a:t> ≥ (</a:t>
            </a:r>
            <a:r>
              <a:rPr lang="en-US" sz="2400" dirty="0" err="1">
                <a:sym typeface="Symbol" panose="05050102010706020507" pitchFamily="18" charset="2"/>
              </a:rPr>
              <a:t>s,v</a:t>
            </a:r>
            <a:r>
              <a:rPr lang="en-US" sz="2400" dirty="0">
                <a:sym typeface="Symbol" panose="05050102010706020507" pitchFamily="18" charset="2"/>
              </a:rPr>
              <a:t>), and </a:t>
            </a:r>
            <a:r>
              <a:rPr lang="en-US" sz="2400" dirty="0" err="1">
                <a:sym typeface="Symbol" panose="05050102010706020507" pitchFamily="18" charset="2"/>
              </a:rPr>
              <a:t>v.d</a:t>
            </a:r>
            <a:r>
              <a:rPr lang="en-US" sz="2400" dirty="0">
                <a:sym typeface="Symbol" panose="05050102010706020507" pitchFamily="18" charset="2"/>
              </a:rPr>
              <a:t> only decreases as the algorithm proceeds.</a:t>
            </a:r>
            <a:endParaRPr lang="en-US" sz="2400" dirty="0">
              <a:sym typeface="Symbol" panose="05050102010706020507" pitchFamily="18" charset="2"/>
            </a:endParaRPr>
          </a:p>
          <a:p>
            <a:r>
              <a:rPr lang="en-US" sz="2400" b="1" dirty="0">
                <a:sym typeface="Symbol" panose="05050102010706020507" pitchFamily="18" charset="2"/>
              </a:rPr>
              <a:t>No-path property</a:t>
            </a:r>
            <a:r>
              <a:rPr lang="en-US" sz="2400" dirty="0">
                <a:sym typeface="Symbol" panose="05050102010706020507" pitchFamily="18" charset="2"/>
              </a:rPr>
              <a:t>:  If there’s no path from s </a:t>
            </a:r>
            <a:r>
              <a:rPr lang="en-US" sz="2400" dirty="0">
                <a:sym typeface="Wingdings" panose="05000000000000000000" pitchFamily="2" charset="2"/>
              </a:rPr>
              <a:t> v, </a:t>
            </a:r>
            <a:r>
              <a:rPr lang="en-US" sz="2400" dirty="0">
                <a:sym typeface="Symbol" panose="05050102010706020507" pitchFamily="18" charset="2"/>
              </a:rPr>
              <a:t>(</a:t>
            </a:r>
            <a:r>
              <a:rPr lang="en-US" sz="2400" dirty="0" err="1">
                <a:sym typeface="Symbol" panose="05050102010706020507" pitchFamily="18" charset="2"/>
              </a:rPr>
              <a:t>s,v</a:t>
            </a:r>
            <a:r>
              <a:rPr lang="en-US" sz="2400" dirty="0">
                <a:sym typeface="Symbol" panose="05050102010706020507" pitchFamily="18" charset="2"/>
              </a:rPr>
              <a:t>) = </a:t>
            </a:r>
            <a:endParaRPr lang="en-US" sz="2400" dirty="0">
              <a:sym typeface="Symbol" panose="05050102010706020507" pitchFamily="18" charset="2"/>
            </a:endParaRPr>
          </a:p>
          <a:p>
            <a:r>
              <a:rPr lang="en-US" sz="2400" b="1" dirty="0">
                <a:sym typeface="Symbol" panose="05050102010706020507" pitchFamily="18" charset="2"/>
              </a:rPr>
              <a:t>Convergence property:</a:t>
            </a:r>
            <a:r>
              <a:rPr lang="en-US" sz="2400" dirty="0">
                <a:sym typeface="Symbol" panose="05050102010706020507" pitchFamily="18" charset="2"/>
              </a:rPr>
              <a:t>  If the shortest path from s to v ends with edge (</a:t>
            </a:r>
            <a:r>
              <a:rPr lang="en-US" sz="2400" dirty="0" err="1">
                <a:sym typeface="Symbol" panose="05050102010706020507" pitchFamily="18" charset="2"/>
              </a:rPr>
              <a:t>u,v</a:t>
            </a:r>
            <a:r>
              <a:rPr lang="en-US" sz="2400" dirty="0">
                <a:sym typeface="Symbol" panose="05050102010706020507" pitchFamily="18" charset="2"/>
              </a:rPr>
              <a:t>)</a:t>
            </a:r>
            <a:r>
              <a:rPr lang="en-US" sz="2400" dirty="0">
                <a:sym typeface="Wingdings" panose="05000000000000000000" pitchFamily="2" charset="2"/>
              </a:rPr>
              <a:t>, then once we’ve found </a:t>
            </a:r>
            <a:r>
              <a:rPr lang="en-US" sz="2400" dirty="0">
                <a:sym typeface="Symbol" panose="05050102010706020507" pitchFamily="18" charset="2"/>
              </a:rPr>
              <a:t>(</a:t>
            </a:r>
            <a:r>
              <a:rPr lang="en-US" sz="2400" dirty="0" err="1">
                <a:sym typeface="Symbol" panose="05050102010706020507" pitchFamily="18" charset="2"/>
              </a:rPr>
              <a:t>s,u</a:t>
            </a:r>
            <a:r>
              <a:rPr lang="en-US" sz="2400" dirty="0">
                <a:sym typeface="Symbol" panose="05050102010706020507" pitchFamily="18" charset="2"/>
              </a:rPr>
              <a:t>) and relaxed edge (</a:t>
            </a:r>
            <a:r>
              <a:rPr lang="en-US" sz="2400" dirty="0" err="1">
                <a:sym typeface="Symbol" panose="05050102010706020507" pitchFamily="18" charset="2"/>
              </a:rPr>
              <a:t>u,v</a:t>
            </a:r>
            <a:r>
              <a:rPr lang="en-US" sz="2400" dirty="0">
                <a:sym typeface="Symbol" panose="05050102010706020507" pitchFamily="18" charset="2"/>
              </a:rPr>
              <a:t>), we’ve found (</a:t>
            </a:r>
            <a:r>
              <a:rPr lang="en-US" sz="2400" dirty="0" err="1">
                <a:sym typeface="Symbol" panose="05050102010706020507" pitchFamily="18" charset="2"/>
              </a:rPr>
              <a:t>s,v</a:t>
            </a:r>
            <a:r>
              <a:rPr lang="en-US" sz="2400" dirty="0">
                <a:sym typeface="Symbol" panose="05050102010706020507" pitchFamily="18" charset="2"/>
              </a:rPr>
              <a:t>).</a:t>
            </a:r>
            <a:endParaRPr lang="en-US" sz="2400" dirty="0">
              <a:sym typeface="Symbol" panose="05050102010706020507" pitchFamily="18" charset="2"/>
            </a:endParaRPr>
          </a:p>
          <a:p>
            <a:r>
              <a:rPr lang="en-US" sz="2400" b="1" dirty="0"/>
              <a:t>Path-relaxation property:</a:t>
            </a:r>
            <a:r>
              <a:rPr lang="en-US" sz="2400" dirty="0"/>
              <a:t>  If the shortest path s </a:t>
            </a:r>
            <a:r>
              <a:rPr lang="en-US" sz="2400" dirty="0">
                <a:sym typeface="Wingdings" panose="05000000000000000000" pitchFamily="2" charset="2"/>
              </a:rPr>
              <a:t> </a:t>
            </a:r>
            <a:r>
              <a:rPr lang="en-US" sz="2400" dirty="0" err="1">
                <a:sym typeface="Wingdings" panose="05000000000000000000" pitchFamily="2" charset="2"/>
              </a:rPr>
              <a:t>v</a:t>
            </a:r>
            <a:r>
              <a:rPr lang="en-US" sz="2400" baseline="-25000" dirty="0" err="1">
                <a:sym typeface="Wingdings" panose="05000000000000000000" pitchFamily="2" charset="2"/>
              </a:rPr>
              <a:t>k</a:t>
            </a:r>
            <a:r>
              <a:rPr lang="en-US" sz="2400" dirty="0">
                <a:sym typeface="Wingdings" panose="05000000000000000000" pitchFamily="2" charset="2"/>
              </a:rPr>
              <a:t> is sv</a:t>
            </a:r>
            <a:r>
              <a:rPr lang="en-US" sz="2400" baseline="-25000" dirty="0">
                <a:sym typeface="Wingdings" panose="05000000000000000000" pitchFamily="2" charset="2"/>
              </a:rPr>
              <a:t>0</a:t>
            </a:r>
            <a:r>
              <a:rPr lang="en-US" sz="2400" dirty="0">
                <a:sym typeface="Wingdings" panose="05000000000000000000" pitchFamily="2" charset="2"/>
              </a:rPr>
              <a:t>v</a:t>
            </a:r>
            <a:r>
              <a:rPr lang="en-US" sz="2400" baseline="-25000" dirty="0">
                <a:sym typeface="Wingdings" panose="05000000000000000000" pitchFamily="2" charset="2"/>
              </a:rPr>
              <a:t>1</a:t>
            </a:r>
            <a:r>
              <a:rPr lang="en-US" sz="2400" dirty="0">
                <a:sym typeface="Wingdings" panose="05000000000000000000" pitchFamily="2" charset="2"/>
              </a:rPr>
              <a:t>…</a:t>
            </a:r>
            <a:r>
              <a:rPr lang="en-US" sz="2400" dirty="0" err="1">
                <a:sym typeface="Wingdings" panose="05000000000000000000" pitchFamily="2" charset="2"/>
              </a:rPr>
              <a:t>v</a:t>
            </a:r>
            <a:r>
              <a:rPr lang="en-US" sz="2400" baseline="-25000" dirty="0" err="1">
                <a:sym typeface="Wingdings" panose="05000000000000000000" pitchFamily="2" charset="2"/>
              </a:rPr>
              <a:t>k</a:t>
            </a:r>
            <a:r>
              <a:rPr lang="en-US" sz="2400" dirty="0">
                <a:sym typeface="Wingdings" panose="05000000000000000000" pitchFamily="2" charset="2"/>
              </a:rPr>
              <a:t>, and if we relax the edges in order (s,v</a:t>
            </a:r>
            <a:r>
              <a:rPr lang="en-US" sz="2400" baseline="-25000" dirty="0">
                <a:sym typeface="Wingdings" panose="05000000000000000000" pitchFamily="2" charset="2"/>
              </a:rPr>
              <a:t>0</a:t>
            </a:r>
            <a:r>
              <a:rPr lang="en-US" sz="2400" dirty="0">
                <a:sym typeface="Wingdings" panose="05000000000000000000" pitchFamily="2" charset="2"/>
              </a:rPr>
              <a:t>), (v</a:t>
            </a:r>
            <a:r>
              <a:rPr lang="en-US" sz="2400" baseline="-25000" dirty="0">
                <a:sym typeface="Wingdings" panose="05000000000000000000" pitchFamily="2" charset="2"/>
              </a:rPr>
              <a:t>0</a:t>
            </a:r>
            <a:r>
              <a:rPr lang="en-US" sz="2400" dirty="0">
                <a:sym typeface="Wingdings" panose="05000000000000000000" pitchFamily="2" charset="2"/>
              </a:rPr>
              <a:t>,v</a:t>
            </a:r>
            <a:r>
              <a:rPr lang="en-US" sz="2400" baseline="-25000" dirty="0">
                <a:sym typeface="Wingdings" panose="05000000000000000000" pitchFamily="2" charset="2"/>
              </a:rPr>
              <a:t>1</a:t>
            </a:r>
            <a:r>
              <a:rPr lang="en-US" sz="2400" dirty="0">
                <a:sym typeface="Wingdings" panose="05000000000000000000" pitchFamily="2" charset="2"/>
              </a:rPr>
              <a:t>), …, (v</a:t>
            </a:r>
            <a:r>
              <a:rPr lang="en-US" sz="2400" baseline="-25000" dirty="0">
                <a:sym typeface="Wingdings" panose="05000000000000000000" pitchFamily="2" charset="2"/>
              </a:rPr>
              <a:t>k-1</a:t>
            </a:r>
            <a:r>
              <a:rPr lang="en-US" sz="2400" dirty="0">
                <a:sym typeface="Wingdings" panose="05000000000000000000" pitchFamily="2" charset="2"/>
              </a:rPr>
              <a:t>,v</a:t>
            </a:r>
            <a:r>
              <a:rPr lang="en-US" sz="2400" baseline="-25000" dirty="0">
                <a:sym typeface="Wingdings" panose="05000000000000000000" pitchFamily="2" charset="2"/>
              </a:rPr>
              <a:t>k</a:t>
            </a:r>
            <a:r>
              <a:rPr lang="en-US" sz="2400" dirty="0">
                <a:sym typeface="Wingdings" panose="05000000000000000000" pitchFamily="2" charset="2"/>
              </a:rPr>
              <a:t>), then </a:t>
            </a:r>
            <a:r>
              <a:rPr lang="en-US" sz="2400" dirty="0" err="1">
                <a:sym typeface="Wingdings" panose="05000000000000000000" pitchFamily="2" charset="2"/>
              </a:rPr>
              <a:t>v</a:t>
            </a:r>
            <a:r>
              <a:rPr lang="en-US" sz="2400" baseline="-25000" dirty="0" err="1">
                <a:sym typeface="Wingdings" panose="05000000000000000000" pitchFamily="2" charset="2"/>
              </a:rPr>
              <a:t>k</a:t>
            </a:r>
            <a:r>
              <a:rPr lang="en-US" sz="2400" dirty="0" err="1">
                <a:sym typeface="Wingdings" panose="05000000000000000000" pitchFamily="2" charset="2"/>
              </a:rPr>
              <a:t>.d</a:t>
            </a:r>
            <a:r>
              <a:rPr lang="en-US" sz="2400" dirty="0">
                <a:sym typeface="Wingdings" panose="05000000000000000000" pitchFamily="2" charset="2"/>
              </a:rPr>
              <a:t> = </a:t>
            </a:r>
            <a:r>
              <a:rPr lang="en-US" sz="2400" dirty="0">
                <a:sym typeface="Symbol" panose="05050102010706020507" pitchFamily="18" charset="2"/>
              </a:rPr>
              <a:t>(</a:t>
            </a:r>
            <a:r>
              <a:rPr lang="en-US" sz="2400" dirty="0" err="1">
                <a:sym typeface="Symbol" panose="05050102010706020507" pitchFamily="18" charset="2"/>
              </a:rPr>
              <a:t>s,v</a:t>
            </a:r>
            <a:r>
              <a:rPr lang="en-US" sz="2400" dirty="0">
                <a:sym typeface="Symbol" panose="05050102010706020507" pitchFamily="18" charset="2"/>
              </a:rPr>
              <a:t>).</a:t>
            </a:r>
            <a:endParaRPr lang="en-US" sz="2400" dirty="0">
              <a:sym typeface="Symbol" panose="05050102010706020507" pitchFamily="18" charset="2"/>
            </a:endParaRPr>
          </a:p>
          <a:p>
            <a:r>
              <a:rPr lang="en-US" sz="2400" b="1" dirty="0">
                <a:sym typeface="Symbol" panose="05050102010706020507" pitchFamily="18" charset="2"/>
              </a:rPr>
              <a:t>Predecessor-subgraph property: </a:t>
            </a:r>
            <a:r>
              <a:rPr lang="en-US" sz="2400" dirty="0">
                <a:sym typeface="Symbol" panose="05050102010706020507" pitchFamily="18" charset="2"/>
              </a:rPr>
              <a:t>After finding all shortest paths, the predecessor subgraph is a shortest path tree rooted at s.</a:t>
            </a:r>
            <a:endParaRPr lang="en-US" sz="2400" b="1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195"/>
    </mc:Choice>
    <mc:Fallback>
      <p:transition spd="slow" advTm="161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15962"/>
          </a:xfrm>
        </p:spPr>
        <p:txBody>
          <a:bodyPr>
            <a:normAutofit/>
          </a:bodyPr>
          <a:lstStyle/>
          <a:p>
            <a:r>
              <a:rPr lang="en-US" dirty="0"/>
              <a:t>Bellman-Ford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685800"/>
            <a:ext cx="8229600" cy="5562600"/>
          </a:xfrm>
        </p:spPr>
        <p:txBody>
          <a:bodyPr>
            <a:normAutofit/>
          </a:bodyPr>
          <a:lstStyle/>
          <a:p>
            <a:r>
              <a:rPr lang="en-US" sz="2800" dirty="0"/>
              <a:t>Most general algorithm.</a:t>
            </a:r>
            <a:endParaRPr lang="en-US" sz="2800" dirty="0"/>
          </a:p>
          <a:p>
            <a:pPr lvl="1"/>
            <a:r>
              <a:rPr lang="en-US" sz="2400" dirty="0"/>
              <a:t>Works for any connected graph.</a:t>
            </a:r>
            <a:endParaRPr lang="en-US" sz="2400" dirty="0"/>
          </a:p>
          <a:p>
            <a:pPr lvl="1"/>
            <a:r>
              <a:rPr lang="en-US" dirty="0"/>
              <a:t>Finds negative-cost cycles if they exist.</a:t>
            </a:r>
            <a:endParaRPr lang="en-US" sz="2400" dirty="0"/>
          </a:p>
          <a:p>
            <a:r>
              <a:rPr lang="en-US" sz="2800" dirty="0"/>
              <a:t>Determine an order in which to work through the edges.</a:t>
            </a:r>
            <a:endParaRPr lang="en-US" sz="2800" dirty="0"/>
          </a:p>
          <a:p>
            <a:pPr lvl="1"/>
            <a:r>
              <a:rPr lang="en-US" sz="2400" dirty="0"/>
              <a:t>Probably best to start with edges from the start node, but you don’t have to.</a:t>
            </a:r>
            <a:endParaRPr lang="en-US" sz="2400" dirty="0"/>
          </a:p>
          <a:p>
            <a:r>
              <a:rPr lang="en-US" dirty="0"/>
              <a:t>Relax each edge in this same order |V|-1 times.</a:t>
            </a:r>
            <a:endParaRPr lang="en-US" dirty="0"/>
          </a:p>
          <a:p>
            <a:r>
              <a:rPr lang="en-US" sz="2800" dirty="0"/>
              <a:t>Then check to see if relaxing each edge once more will lower the distance to any node.</a:t>
            </a:r>
            <a:endParaRPr lang="en-US" sz="2800" dirty="0"/>
          </a:p>
          <a:p>
            <a:pPr lvl="1"/>
            <a:r>
              <a:rPr lang="en-US" sz="2400" dirty="0"/>
              <a:t>If so, the graph has a negative weight cycle.</a:t>
            </a:r>
            <a:endParaRPr lang="en-US" sz="2400" dirty="0"/>
          </a:p>
          <a:p>
            <a:pPr lvl="1"/>
            <a:r>
              <a:rPr lang="en-US" dirty="0"/>
              <a:t>If not, you have the shortest-path graph.</a:t>
            </a:r>
            <a:endParaRPr lang="en-US" sz="28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535"/>
    </mc:Choice>
    <mc:Fallback>
      <p:transition spd="slow" advTm="96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4223</Words>
  <Application>WPS Presentation</Application>
  <PresentationFormat>On-screen Show (4:3)</PresentationFormat>
  <Paragraphs>151</Paragraphs>
  <Slides>26</Slides>
  <Notes>2</Notes>
  <HiddenSlides>0</HiddenSlides>
  <MMClips>52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8" baseType="lpstr">
      <vt:lpstr>Arial</vt:lpstr>
      <vt:lpstr>SimSun</vt:lpstr>
      <vt:lpstr>Wingdings</vt:lpstr>
      <vt:lpstr>Symbol</vt:lpstr>
      <vt:lpstr>Courier New</vt:lpstr>
      <vt:lpstr>Symbol</vt:lpstr>
      <vt:lpstr>Calibri</vt:lpstr>
      <vt:lpstr>Microsoft YaHei</vt:lpstr>
      <vt:lpstr>Arial Unicode MS</vt:lpstr>
      <vt:lpstr>Consolas</vt:lpstr>
      <vt:lpstr>Times New Roman</vt:lpstr>
      <vt:lpstr>Office Theme</vt:lpstr>
      <vt:lpstr>Data Structures and Algorithms</vt:lpstr>
      <vt:lpstr>Shortest Path Problems</vt:lpstr>
      <vt:lpstr>Shortest Path Problems</vt:lpstr>
      <vt:lpstr>Shortest Path Problems</vt:lpstr>
      <vt:lpstr>General Idea:  Initialization</vt:lpstr>
      <vt:lpstr>General Idea:  Relaxation</vt:lpstr>
      <vt:lpstr>General Idea:  Correctness Assumptions (I)</vt:lpstr>
      <vt:lpstr>General Idea:  Correctness Assumptions (II)</vt:lpstr>
      <vt:lpstr>Bellman-Ford Algorithm</vt:lpstr>
      <vt:lpstr>Bellman-Ford Pseudocode</vt:lpstr>
      <vt:lpstr>Bellman-Ford Pseudocode</vt:lpstr>
      <vt:lpstr>Bellman-Ford Example</vt:lpstr>
      <vt:lpstr>Bellman-Ford: 1st two iterations </vt:lpstr>
      <vt:lpstr>Bellman Ford, Iteration 1-1</vt:lpstr>
      <vt:lpstr>Bellman Ford, Iteration 1-2</vt:lpstr>
      <vt:lpstr>Bellman Ford, Iteration 1-3</vt:lpstr>
      <vt:lpstr>Bellman Ford, Iteration 1-4</vt:lpstr>
      <vt:lpstr>Bellman Ford, Iteration 1-5</vt:lpstr>
      <vt:lpstr>Bellman Ford, Iteration 1-6</vt:lpstr>
      <vt:lpstr>Bellman Ford, Iteration 1-7</vt:lpstr>
      <vt:lpstr>Bellman Ford, Iteration 1-8</vt:lpstr>
      <vt:lpstr>Bellman Ford, Iteration 1 end</vt:lpstr>
      <vt:lpstr>Bellman Ford, Iteration 2-1</vt:lpstr>
      <vt:lpstr>Bellman Ford, Iteration 2-2</vt:lpstr>
      <vt:lpstr>Bellman Ford, Iteration 2-3</vt:lpstr>
      <vt:lpstr>Bellman Ford, Iteration 2-4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92</cp:revision>
  <dcterms:created xsi:type="dcterms:W3CDTF">2015-02-02T20:26:00Z</dcterms:created>
  <dcterms:modified xsi:type="dcterms:W3CDTF">2021-05-07T03:09:40Z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